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3"/>
    <p:sldId id="260" r:id="rId4"/>
    <p:sldId id="262" r:id="rId5"/>
    <p:sldId id="281" r:id="rId6"/>
    <p:sldId id="267" r:id="rId7"/>
    <p:sldId id="264" r:id="rId8"/>
    <p:sldId id="265" r:id="rId9"/>
    <p:sldId id="268" r:id="rId10"/>
    <p:sldId id="263" r:id="rId11"/>
    <p:sldId id="280" r:id="rId12"/>
    <p:sldId id="269" r:id="rId13"/>
    <p:sldId id="266" r:id="rId14"/>
    <p:sldId id="270" r:id="rId15"/>
    <p:sldId id="271" r:id="rId16"/>
    <p:sldId id="272" r:id="rId17"/>
    <p:sldId id="283" r:id="rId18"/>
    <p:sldId id="282" r:id="rId19"/>
    <p:sldId id="28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f77ed03-28f4-4ee0-bc17-2f542478a983}">
          <p14:sldIdLst>
            <p14:sldId id="256"/>
            <p14:sldId id="260"/>
            <p14:sldId id="262"/>
            <p14:sldId id="281"/>
            <p14:sldId id="267"/>
            <p14:sldId id="264"/>
            <p14:sldId id="265"/>
            <p14:sldId id="268"/>
            <p14:sldId id="263"/>
            <p14:sldId id="280"/>
            <p14:sldId id="269"/>
            <p14:sldId id="266"/>
            <p14:sldId id="270"/>
            <p14:sldId id="271"/>
            <p14:sldId id="272"/>
            <p14:sldId id="283"/>
            <p14:sldId id="282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2976" y="1163780"/>
            <a:ext cx="7931722" cy="1431777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1"/>
                </a:solidFill>
                <a:effectLst>
                  <a:outerShdw blurRad="50800" dist="38100" dir="5400000" algn="tl">
                    <a:schemeClr val="bg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22976" y="2646069"/>
            <a:ext cx="7931722" cy="63745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EE91963-C194-4155-A931-A6D9564AAC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B45D426-9CE2-458B-BFD7-0AB24AC661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0D7EBFF-13DE-42EB-B742-F578D7692D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9D6992-257E-4DAA-BA2E-322EE42C06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564" y="1891145"/>
            <a:ext cx="9822873" cy="1632239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3409" y="3758193"/>
            <a:ext cx="4745182" cy="58521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4681082-DD20-4256-A049-21B31D8265E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0F8980A-9E1C-4C8E-9D6F-B4BFE6F98F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0200"/>
            <a:ext cx="5181600" cy="45767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181600" cy="45767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CC8B14C-1CFA-4E13-A55F-5CC6DAC0F8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53D837-8653-44A2-8A51-25402803C4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14935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3544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3544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6A8F173-6A91-4CA2-9089-14525A0E417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D57310F-66EE-4F21-8FA1-57658322BFE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C1AF7C8-0D50-4C39-8A53-790585A92C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88E863-863B-49CC-A6DC-C36648760C41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2384931"/>
            <a:ext cx="12192000" cy="20881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itchFamily="34" charset="0"/>
              <a:ea typeface="黑体" pitchFamily="49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3"/>
            </p:custDataLst>
          </p:nvPr>
        </p:nvSpPr>
        <p:spPr>
          <a:xfrm>
            <a:off x="1224109" y="2618509"/>
            <a:ext cx="1953437" cy="1620982"/>
          </a:xfrm>
          <a:custGeom>
            <a:avLst/>
            <a:gdLst>
              <a:gd name="connsiteX0" fmla="*/ 683259 w 1501139"/>
              <a:gd name="connsiteY0" fmla="*/ 0 h 1247086"/>
              <a:gd name="connsiteX1" fmla="*/ 962295 w 1501139"/>
              <a:gd name="connsiteY1" fmla="*/ 0 h 1247086"/>
              <a:gd name="connsiteX2" fmla="*/ 1501139 w 1501139"/>
              <a:gd name="connsiteY2" fmla="*/ 623543 h 1247086"/>
              <a:gd name="connsiteX3" fmla="*/ 962295 w 1501139"/>
              <a:gd name="connsiteY3" fmla="*/ 1247086 h 1247086"/>
              <a:gd name="connsiteX4" fmla="*/ 683259 w 1501139"/>
              <a:gd name="connsiteY4" fmla="*/ 1247086 h 1247086"/>
              <a:gd name="connsiteX5" fmla="*/ 1123741 w 1501139"/>
              <a:gd name="connsiteY5" fmla="*/ 737366 h 1247086"/>
              <a:gd name="connsiteX6" fmla="*/ 0 w 1501139"/>
              <a:gd name="connsiteY6" fmla="*/ 737366 h 1247086"/>
              <a:gd name="connsiteX7" fmla="*/ 0 w 1501139"/>
              <a:gd name="connsiteY7" fmla="*/ 509720 h 1247086"/>
              <a:gd name="connsiteX8" fmla="*/ 1123741 w 1501139"/>
              <a:gd name="connsiteY8" fmla="*/ 509720 h 124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1139" h="1247086">
                <a:moveTo>
                  <a:pt x="683259" y="0"/>
                </a:moveTo>
                <a:lnTo>
                  <a:pt x="962295" y="0"/>
                </a:lnTo>
                <a:lnTo>
                  <a:pt x="1501139" y="623543"/>
                </a:lnTo>
                <a:lnTo>
                  <a:pt x="962295" y="1247086"/>
                </a:lnTo>
                <a:lnTo>
                  <a:pt x="683259" y="1247086"/>
                </a:lnTo>
                <a:lnTo>
                  <a:pt x="1123741" y="737366"/>
                </a:lnTo>
                <a:lnTo>
                  <a:pt x="0" y="737366"/>
                </a:lnTo>
                <a:lnTo>
                  <a:pt x="0" y="509720"/>
                </a:lnTo>
                <a:lnTo>
                  <a:pt x="1123741" y="5097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  <a:latin typeface="Arial" pitchFamily="34" charset="0"/>
              <a:ea typeface="黑体" pitchFamily="49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73584" y="2417402"/>
            <a:ext cx="7376652" cy="2023197"/>
          </a:xfrm>
        </p:spPr>
        <p:txBody>
          <a:bodyPr>
            <a:normAutofit/>
          </a:bodyPr>
          <a:lstStyle>
            <a:lvl1pPr>
              <a:defRPr sz="1150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50800" dist="38100" dir="5400000" algn="tl">
                    <a:schemeClr val="bg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1A64B0-2556-4AC3-8815-7D84B68926D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4DE298B-EB38-45E5-A489-A43686910E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624840"/>
            <a:ext cx="416520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62484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22504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875520" y="365125"/>
            <a:ext cx="1478280" cy="5811838"/>
          </a:xfrm>
        </p:spPr>
        <p:txBody>
          <a:bodyPr vert="eaVert"/>
          <a:lstStyle/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84920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CB32A58-5418-4948-B31E-011C0054585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A5C2178-6C2A-4B6C-BA29-DE8606164F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4.xml"/><Relationship Id="rId12" Type="http://schemas.openxmlformats.org/officeDocument/2006/relationships/tags" Target="../tags/tag3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036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584960"/>
            <a:ext cx="10515600" cy="4617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1050527-7184-451D-90E8-F8AEDF409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9963F3-7F48-4F40-B679-DAEE7EC7241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Wingdings" pitchFamily="2" charset="2"/>
        <a:buChar char="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2" name="Rectangle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3622976" y="1163780"/>
            <a:ext cx="7931722" cy="143177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4F5A71"/>
                </a:solidFill>
                <a:effectLst>
                  <a:outerShdw blurRad="50800" dist="38100" dir="5400000" algn="tl">
                    <a:srgbClr val="FFFFFF">
                      <a:alpha val="9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0"/>
              </a:spcAft>
              <a:defRPr/>
            </a:pPr>
            <a:r>
              <a:rPr lang="en-US" altLang="zh-CN" dirty="0"/>
              <a:t>Monthly Report</a:t>
            </a:r>
            <a:endParaRPr lang="en-US" altLang="zh-CN" dirty="0"/>
          </a:p>
        </p:txBody>
      </p:sp>
      <p:sp>
        <p:nvSpPr>
          <p:cNvPr id="43013" name="Rectangle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622976" y="2646069"/>
            <a:ext cx="7931722" cy="63745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D3F41"/>
              </a:buClr>
              <a:buFont typeface="Wingdings" pitchFamily="2" charset="2"/>
              <a:buNone/>
              <a:defRPr sz="2400" kern="1200">
                <a:solidFill>
                  <a:srgbClr val="FFFFFF">
                    <a:lumMod val="50000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D3F41"/>
              </a:buClr>
              <a:buFont typeface="Wingdings" pitchFamily="2" charset="2"/>
              <a:buNone/>
              <a:defRPr sz="20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D3F41"/>
              </a:buClr>
              <a:buFont typeface="Wingdings" pitchFamily="2" charset="2"/>
              <a:buNone/>
              <a:defRPr sz="18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D3F41"/>
              </a:buClr>
              <a:buFont typeface="Wingdings" pitchFamily="2" charset="2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3D3F41"/>
              </a:buClr>
              <a:buFont typeface="Wingdings" pitchFamily="2" charset="2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None/>
              <a:defRPr sz="1600" kern="1200">
                <a:solidFill>
                  <a:srgbClr val="3D3F4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  <a:defRPr/>
            </a:pPr>
            <a:r>
              <a:rPr lang="en-US" altLang="zh-CN" dirty="0"/>
              <a:t>Shangxuan Han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流程图: 可选过程 3"/>
          <p:cNvSpPr/>
          <p:nvPr/>
        </p:nvSpPr>
        <p:spPr>
          <a:xfrm>
            <a:off x="900113" y="630238"/>
            <a:ext cx="2027238" cy="91598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get a variable</a:t>
            </a:r>
            <a:endParaRPr lang="en-US" altLang="zh-CN" strike="noStrike" noProof="1"/>
          </a:p>
        </p:txBody>
      </p:sp>
      <p:sp>
        <p:nvSpPr>
          <p:cNvPr id="5" name="流程图: 可选过程 4"/>
          <p:cNvSpPr/>
          <p:nvPr/>
        </p:nvSpPr>
        <p:spPr>
          <a:xfrm>
            <a:off x="841375" y="1712595"/>
            <a:ext cx="2072005" cy="1697990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if no, check if there is a declaration of this variable in the fields of the class</a:t>
            </a:r>
            <a:endParaRPr lang="en-US" altLang="zh-CN" strike="noStrike" noProof="1"/>
          </a:p>
        </p:txBody>
      </p:sp>
      <p:sp>
        <p:nvSpPr>
          <p:cNvPr id="6" name="流程图: 可选过程 5"/>
          <p:cNvSpPr/>
          <p:nvPr/>
        </p:nvSpPr>
        <p:spPr>
          <a:xfrm>
            <a:off x="841375" y="3933825"/>
            <a:ext cx="2190750" cy="141922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check if this variable is declared in the method parameter</a:t>
            </a:r>
            <a:endParaRPr lang="en-US" altLang="zh-CN" strike="noStrike" noProof="1"/>
          </a:p>
        </p:txBody>
      </p:sp>
      <p:cxnSp>
        <p:nvCxnSpPr>
          <p:cNvPr id="9" name="直接箭头连接符 8"/>
          <p:cNvCxnSpPr>
            <a:stCxn id="6" idx="3"/>
            <a:endCxn id="10" idx="1"/>
          </p:cNvCxnSpPr>
          <p:nvPr/>
        </p:nvCxnSpPr>
        <p:spPr>
          <a:xfrm flipV="1">
            <a:off x="3032125" y="4611688"/>
            <a:ext cx="1749425" cy="317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流程图: 可选过程 9"/>
          <p:cNvSpPr/>
          <p:nvPr/>
        </p:nvSpPr>
        <p:spPr>
          <a:xfrm>
            <a:off x="4781550" y="3933825"/>
            <a:ext cx="2416175" cy="135413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check if it is local variable of that method</a:t>
            </a:r>
            <a:endParaRPr lang="en-US" altLang="zh-CN" strike="noStrike" noProof="1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1887220" y="3410585"/>
            <a:ext cx="5080" cy="523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图: 可选过程 13"/>
          <p:cNvSpPr/>
          <p:nvPr/>
        </p:nvSpPr>
        <p:spPr>
          <a:xfrm>
            <a:off x="4651375" y="2171700"/>
            <a:ext cx="2513013" cy="109378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check if the local declaration has the same scope of the variable</a:t>
            </a:r>
            <a:endParaRPr lang="en-US" altLang="zh-CN" strike="noStrike" noProof="1"/>
          </a:p>
        </p:txBody>
      </p:sp>
      <p:cxnSp>
        <p:nvCxnSpPr>
          <p:cNvPr id="15" name="直接箭头连接符 14"/>
          <p:cNvCxnSpPr>
            <a:stCxn id="10" idx="0"/>
            <a:endCxn id="10" idx="0"/>
          </p:cNvCxnSpPr>
          <p:nvPr/>
        </p:nvCxnSpPr>
        <p:spPr>
          <a:xfrm>
            <a:off x="5989638" y="3933825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5989638" y="3248025"/>
            <a:ext cx="0" cy="685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流程图: 可选过程 16"/>
          <p:cNvSpPr/>
          <p:nvPr/>
        </p:nvSpPr>
        <p:spPr>
          <a:xfrm>
            <a:off x="8094980" y="4136708"/>
            <a:ext cx="2528888" cy="94773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if failed for all condition, it is global variable</a:t>
            </a:r>
            <a:endParaRPr lang="en-US" altLang="zh-CN" strike="noStrike" noProof="1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7150100" y="2717800"/>
            <a:ext cx="9461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流程图: 可选过程 19"/>
          <p:cNvSpPr/>
          <p:nvPr/>
        </p:nvSpPr>
        <p:spPr>
          <a:xfrm>
            <a:off x="4602163" y="622300"/>
            <a:ext cx="2513013" cy="96202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if there is class accessor before the variable</a:t>
            </a:r>
            <a:endParaRPr lang="en-US" altLang="zh-CN" strike="noStrike" noProof="1"/>
          </a:p>
        </p:txBody>
      </p:sp>
      <p:cxnSp>
        <p:nvCxnSpPr>
          <p:cNvPr id="21" name="直接箭头连接符 20"/>
          <p:cNvCxnSpPr/>
          <p:nvPr/>
        </p:nvCxnSpPr>
        <p:spPr>
          <a:xfrm flipH="1">
            <a:off x="2936875" y="1501775"/>
            <a:ext cx="1647825" cy="7191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4" idx="3"/>
            <a:endCxn id="20" idx="1"/>
          </p:cNvCxnSpPr>
          <p:nvPr/>
        </p:nvCxnSpPr>
        <p:spPr>
          <a:xfrm>
            <a:off x="2927350" y="1089025"/>
            <a:ext cx="1674813" cy="142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可选过程 22"/>
          <p:cNvSpPr/>
          <p:nvPr/>
        </p:nvSpPr>
        <p:spPr>
          <a:xfrm>
            <a:off x="8096250" y="703263"/>
            <a:ext cx="2546350" cy="800100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if yes, global variable</a:t>
            </a:r>
            <a:endParaRPr lang="en-US" altLang="zh-CN" strike="noStrike" noProof="1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7083425" y="1089025"/>
            <a:ext cx="101282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流程图: 可选过程 2"/>
          <p:cNvSpPr/>
          <p:nvPr/>
        </p:nvSpPr>
        <p:spPr>
          <a:xfrm>
            <a:off x="8096250" y="2317433"/>
            <a:ext cx="2528888" cy="947738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 fontAlgn="auto"/>
            <a:r>
              <a:rPr lang="en-US" altLang="zh-CN" strike="noStrike" noProof="1"/>
              <a:t>check if it is in the super class fields</a:t>
            </a:r>
            <a:endParaRPr lang="en-US" altLang="zh-CN" strike="noStrike" noProof="1"/>
          </a:p>
        </p:txBody>
      </p:sp>
      <p:cxnSp>
        <p:nvCxnSpPr>
          <p:cNvPr id="7" name="直接箭头连接符 6"/>
          <p:cNvCxnSpPr>
            <a:stCxn id="3" idx="2"/>
            <a:endCxn id="17" idx="0"/>
          </p:cNvCxnSpPr>
          <p:nvPr/>
        </p:nvCxnSpPr>
        <p:spPr>
          <a:xfrm flipH="1">
            <a:off x="9359900" y="3265805"/>
            <a:ext cx="1270" cy="8712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How to achieve the target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>
              <a:lnSpc>
                <a:spcPct val="120000"/>
              </a:lnSpc>
            </a:pPr>
            <a:r>
              <a:rPr lang="en-US" altLang="zh-CN"/>
              <a:t>Visit from Declaration level: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Go through its parent classes:(add super fields to set superFields)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Add each variable in fields into the field set.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Then go through each method: (add to set arguments)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>
                <a:sym typeface="+mn-ea"/>
              </a:rPr>
              <a:t>When we meet a VARDECL expression:(add to set localVariable)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When we meet a </a:t>
            </a:r>
            <a:r>
              <a:rPr lang="en-US" altLang="zh-CN">
                <a:sym typeface="+mn-ea"/>
              </a:rPr>
              <a:t>VARACCESS expression: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If: The </a:t>
            </a:r>
            <a:r>
              <a:rPr lang="en-US" altLang="zh-CN">
                <a:sym typeface="+mn-ea"/>
              </a:rPr>
              <a:t>VARACCESS </a:t>
            </a:r>
            <a:r>
              <a:rPr lang="en-US" altLang="zh-CN"/>
              <a:t>expression's name is like “string.string”, then it is a global variable.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Else: If it is not in field set </a:t>
            </a:r>
            <a:r>
              <a:rPr lang="en-US" altLang="zh-CN">
                <a:sym typeface="+mn-ea"/>
              </a:rPr>
              <a:t>or not in arguments set, or not in localVariable set, or not in the superFields set, then it is global variable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Finding Android Projects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80000"/>
              </a:lnSpc>
            </a:pPr>
            <a:r>
              <a:rPr lang="en-US" altLang="zh-CN"/>
              <a:t>Target of this query:</a:t>
            </a:r>
            <a:endParaRPr lang="en-US" altLang="zh-CN"/>
          </a:p>
          <a:p>
            <a:pPr lvl="1">
              <a:lnSpc>
                <a:spcPct val="180000"/>
              </a:lnSpc>
            </a:pPr>
            <a:r>
              <a:rPr lang="en-US" altLang="zh-CN" sz="2000"/>
              <a:t>Finding android repository.</a:t>
            </a:r>
            <a:endParaRPr lang="en-US" altLang="zh-CN" sz="2000"/>
          </a:p>
          <a:p>
            <a:pPr marL="0" indent="0">
              <a:buNone/>
            </a:pP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How to achieve target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Based on the structure of Android Project.:</a:t>
            </a:r>
            <a:endParaRPr lang="en-US" altLang="zh-CN"/>
          </a:p>
          <a:p>
            <a:pPr lvl="1"/>
            <a:r>
              <a:rPr lang="en-US" altLang="zh-CN"/>
              <a:t>androidmanifest.xml</a:t>
            </a:r>
            <a:endParaRPr lang="en-US" altLang="zh-CN"/>
          </a:p>
          <a:p>
            <a:pPr lvl="1"/>
            <a:r>
              <a:rPr lang="en-US" altLang="zh-CN"/>
              <a:t>.apk file</a:t>
            </a:r>
            <a:endParaRPr lang="en-US" altLang="zh-CN"/>
          </a:p>
          <a:p>
            <a:pPr lvl="1"/>
            <a:r>
              <a:rPr lang="en-US" altLang="zh-CN"/>
              <a:t>.xml file</a:t>
            </a:r>
            <a:endParaRPr lang="en-US" altLang="zh-CN"/>
          </a:p>
          <a:p>
            <a:pPr lvl="1"/>
            <a:r>
              <a:rPr lang="en-US" altLang="zh-CN"/>
              <a:t>layout folder</a:t>
            </a:r>
            <a:endParaRPr lang="en-US" altLang="zh-CN"/>
          </a:p>
          <a:p>
            <a:pPr lvl="1"/>
            <a:r>
              <a:rPr lang="en-US" altLang="zh-CN"/>
              <a:t>res folder</a:t>
            </a:r>
            <a:endParaRPr lang="en-US" altLang="zh-CN"/>
          </a:p>
          <a:p>
            <a:pPr lvl="0"/>
            <a:r>
              <a:rPr lang="en-US" altLang="zh-CN"/>
              <a:t>Based on the imported library:</a:t>
            </a:r>
            <a:endParaRPr lang="en-US" altLang="zh-CN"/>
          </a:p>
          <a:p>
            <a:pPr lvl="1"/>
            <a:r>
              <a:rPr lang="en-US" altLang="zh-CN"/>
              <a:t>.android</a:t>
            </a:r>
            <a:endParaRPr lang="en-US" altLang="zh-CN"/>
          </a:p>
          <a:p>
            <a:pPr lvl="0">
              <a:lnSpc>
                <a:spcPct val="90000"/>
              </a:lnSpc>
            </a:pPr>
            <a:r>
              <a:rPr lang="en-US" altLang="zh-CN">
                <a:sym typeface="+mn-ea"/>
              </a:rPr>
              <a:t>Based on the classic method usage:</a:t>
            </a:r>
            <a:endParaRPr lang="en-US" altLang="zh-CN">
              <a:sym typeface="+mn-ea"/>
            </a:endParaRPr>
          </a:p>
          <a:p>
            <a:pPr lvl="1">
              <a:lnSpc>
                <a:spcPct val="90000"/>
              </a:lnSpc>
            </a:pPr>
            <a:r>
              <a:rPr lang="en-US" altLang="zh-CN"/>
              <a:t>onCreate</a:t>
            </a:r>
            <a:endParaRPr lang="en-US" altLang="zh-CN"/>
          </a:p>
          <a:p>
            <a:pPr lvl="1">
              <a:lnSpc>
                <a:spcPct val="90000"/>
              </a:lnSpc>
            </a:pPr>
            <a:r>
              <a:rPr lang="en-US" altLang="zh-CN"/>
              <a:t>startService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Outcomes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Small data set:</a:t>
            </a:r>
            <a:endParaRPr lang="en-US" altLang="zh-CN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>
                <a:sym typeface="+mn-ea"/>
              </a:rPr>
              <a:t>number of all projects in data set = 7988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en-US" altLang="zh-CN">
                <a:sym typeface="+mn-ea"/>
              </a:rPr>
              <a:t>number of all android project = 74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en-US" altLang="zh-CN">
                <a:sym typeface="+mn-ea"/>
              </a:rPr>
              <a:t>percentage of Android project appearance = .926%</a:t>
            </a:r>
            <a:endParaRPr lang="en-US" altLang="zh-CN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Large data set:</a:t>
            </a:r>
            <a:endParaRPr lang="en-US" altLang="zh-CN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>
                <a:sym typeface="+mn-ea"/>
              </a:rPr>
              <a:t>number of all projects in data set = 7830023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en-US" altLang="zh-CN"/>
              <a:t>number of all android project = 65732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en-US" altLang="zh-CN"/>
              <a:t>percentage of Android project appearance = .839%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projects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en-US" altLang="zh-CN"/>
              <a:t>DUI:  class defined using inheritance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en-US" altLang="zh-CN" sz="2400"/>
              <a:t>The relationship between DUI and total class.</a:t>
            </a:r>
            <a:endParaRPr lang="en-US" altLang="zh-CN" sz="2400"/>
          </a:p>
          <a:p>
            <a:pPr lvl="1">
              <a:lnSpc>
                <a:spcPct val="150000"/>
              </a:lnSpc>
            </a:pPr>
            <a:endParaRPr lang="en-US" altLang="zh-CN" sz="2400"/>
          </a:p>
          <a:p>
            <a:pPr lvl="1">
              <a:lnSpc>
                <a:spcPct val="150000"/>
              </a:lnSpc>
            </a:pPr>
            <a:r>
              <a:rPr lang="en-US" altLang="zh-CN" sz="2400"/>
              <a:t>Paper: “How Scale Affects Structure in Java Programs”</a:t>
            </a:r>
            <a:endParaRPr lang="en-US" altLang="zh-CN" sz="2400"/>
          </a:p>
          <a:p>
            <a:pPr lvl="2">
              <a:lnSpc>
                <a:spcPct val="150000"/>
              </a:lnSpc>
            </a:pPr>
            <a:r>
              <a:rPr lang="en-US" altLang="zh-CN" sz="2160"/>
              <a:t>By Cristina V. Lopes.</a:t>
            </a:r>
            <a:endParaRPr lang="en-US" altLang="zh-CN" sz="2160"/>
          </a:p>
          <a:p>
            <a:pPr lvl="1">
              <a:lnSpc>
                <a:spcPct val="150000"/>
              </a:lnSpc>
            </a:pPr>
            <a:endParaRPr lang="en-US" altLang="zh-CN" sz="2400"/>
          </a:p>
          <a:p>
            <a:pPr lvl="1">
              <a:lnSpc>
                <a:spcPct val="150000"/>
              </a:lnSpc>
            </a:pPr>
            <a:endParaRPr lang="en-US" altLang="zh-CN" sz="2160"/>
          </a:p>
          <a:p>
            <a:pPr lvl="0">
              <a:lnSpc>
                <a:spcPct val="150000"/>
              </a:lnSpc>
            </a:pPr>
            <a:endParaRPr lang="en-US" altLang="zh-CN" sz="2400"/>
          </a:p>
          <a:p>
            <a:pPr lvl="0"/>
            <a:endParaRPr lang="en-US" alt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Scale</a:t>
            </a:r>
            <a:endParaRPr lang="en-US" altLang="zh-CN"/>
          </a:p>
        </p:txBody>
      </p:sp>
      <p:graphicFrame>
        <p:nvGraphicFramePr>
          <p:cNvPr id="4" name="内容占位符 3"/>
          <p:cNvGraphicFramePr/>
          <p:nvPr>
            <p:ph idx="1"/>
          </p:nvPr>
        </p:nvGraphicFramePr>
        <p:xfrm>
          <a:off x="838200" y="1402080"/>
          <a:ext cx="9857740" cy="350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6760"/>
                <a:gridCol w="3285490"/>
                <a:gridCol w="3285490"/>
              </a:tblGrid>
              <a:tr h="584835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Project #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DUI #</a:t>
                      </a:r>
                      <a:endParaRPr lang="en-US" altLang="zh-CN"/>
                    </a:p>
                  </a:txBody>
                  <a:tcPr/>
                </a:tc>
              </a:tr>
              <a:tr h="5842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classes &lt; 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45</a:t>
                      </a:r>
                      <a:endParaRPr lang="en-US" altLang="zh-CN"/>
                    </a:p>
                  </a:txBody>
                  <a:tcPr/>
                </a:tc>
              </a:tr>
              <a:tr h="5848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 &lt; classes &lt; 100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143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120</a:t>
                      </a:r>
                      <a:endParaRPr lang="en-US" altLang="zh-CN"/>
                    </a:p>
                  </a:txBody>
                  <a:tcPr/>
                </a:tc>
              </a:tr>
              <a:tr h="5848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100 &lt; classes &lt; 1000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60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59</a:t>
                      </a:r>
                      <a:endParaRPr lang="en-US" altLang="zh-CN"/>
                    </a:p>
                  </a:txBody>
                  <a:tcPr/>
                </a:tc>
              </a:tr>
              <a:tr h="5842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1000 &lt; classes &lt; 5000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13</a:t>
                      </a:r>
                      <a:endParaRPr lang="en-US" altLang="zh-CN"/>
                    </a:p>
                  </a:txBody>
                  <a:tcPr/>
                </a:tc>
              </a:tr>
              <a:tr h="5848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classes &gt; 5000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7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059815" y="5047615"/>
            <a:ext cx="9769475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1" algn="l">
              <a:lnSpc>
                <a:spcPct val="150000"/>
              </a:lnSpc>
            </a:pPr>
            <a:r>
              <a:rPr lang="en-US" altLang="zh-CN">
                <a:sym typeface="+mn-ea"/>
              </a:rPr>
              <a:t>My conclusion: Log[DUI] = -0.58627 + 0.5861097*log(class)^1.2</a:t>
            </a:r>
            <a:endParaRPr lang="en-US" altLang="zh-CN"/>
          </a:p>
          <a:p>
            <a:pPr lvl="1" algn="l">
              <a:lnSpc>
                <a:spcPct val="150000"/>
              </a:lnSpc>
            </a:pPr>
            <a:r>
              <a:rPr lang="en-US" altLang="zh-CN">
                <a:sym typeface="+mn-ea"/>
              </a:rPr>
              <a:t>Paper one: Log[DUI] = -0.58627 + 0.5861097*log(class)^1.2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>
                <a:sym typeface="+mn-ea"/>
              </a:rPr>
              <a:t>Other projects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Finding bugs fixes depending on the revision log:</a:t>
            </a:r>
            <a:endParaRPr lang="en-US" altLang="zh-CN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/>
              <a:t>Depending on the paper:</a:t>
            </a:r>
            <a:endParaRPr lang="en-US" altLang="zh-CN" sz="2400"/>
          </a:p>
          <a:p>
            <a:pPr marL="1200150" lvl="2" indent="-285750">
              <a:lnSpc>
                <a:spcPct val="150000"/>
              </a:lnSpc>
            </a:pPr>
            <a:r>
              <a:rPr lang="en-US" altLang="zh-CN" sz="2400"/>
              <a:t>“Identifying Reasons for Software Changes Using Historic Databases”</a:t>
            </a:r>
            <a:endParaRPr lang="en-US" altLang="zh-CN" sz="2400"/>
          </a:p>
          <a:p>
            <a:pPr marL="742950" lvl="1" indent="-285750">
              <a:lnSpc>
                <a:spcPct val="150000"/>
              </a:lnSpc>
            </a:pPr>
            <a:r>
              <a:rPr lang="en-US" altLang="zh-CN" sz="2400"/>
              <a:t>It claims that there are some key words when we try to find out bug fixes revision:</a:t>
            </a:r>
            <a:endParaRPr lang="en-US" altLang="zh-CN" sz="2400"/>
          </a:p>
          <a:p>
            <a:pPr marL="1200150" lvl="2" indent="-285750">
              <a:lnSpc>
                <a:spcPct val="150000"/>
              </a:lnSpc>
            </a:pPr>
            <a:r>
              <a:rPr lang="en-US" altLang="zh-CN" sz="2160"/>
              <a:t>fix(s|es|ing|ed|up)</a:t>
            </a:r>
            <a:endParaRPr lang="en-US" altLang="zh-CN" sz="2160"/>
          </a:p>
          <a:p>
            <a:pPr marL="1200150" lvl="2" indent="-285750">
              <a:lnSpc>
                <a:spcPct val="150000"/>
              </a:lnSpc>
            </a:pPr>
            <a:r>
              <a:rPr lang="en-US" altLang="zh-CN" sz="2160"/>
              <a:t>(error|bug|issue)(s)</a:t>
            </a:r>
            <a:endParaRPr lang="en-US" altLang="zh-CN" sz="2160"/>
          </a:p>
          <a:p>
            <a:pPr marL="1200150" lvl="2" indent="-285750">
              <a:lnSpc>
                <a:spcPct val="150000"/>
              </a:lnSpc>
            </a:pPr>
            <a:r>
              <a:rPr lang="en-US" altLang="zh-CN" sz="2160"/>
              <a:t>(bug|issue|fix)(s)+ (#|=)[0-9]</a:t>
            </a:r>
            <a:endParaRPr lang="en-US" altLang="zh-CN" sz="2160"/>
          </a:p>
          <a:p>
            <a:pPr marL="742950" lvl="1" indent="-285750">
              <a:lnSpc>
                <a:spcPct val="150000"/>
              </a:lnSpc>
            </a:pPr>
            <a:r>
              <a:rPr lang="en-US" altLang="zh-CN" sz="2400"/>
              <a:t>4596821 fixes revision in big data set.</a:t>
            </a:r>
            <a:endParaRPr lang="en-US" altLang="zh-CN" sz="2400"/>
          </a:p>
          <a:p>
            <a:pPr marL="1200150" lvl="2" indent="-285750">
              <a:lnSpc>
                <a:spcPct val="150000"/>
              </a:lnSpc>
            </a:pPr>
            <a:endParaRPr lang="en-US" altLang="zh-CN" sz="216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Thank You!</a:t>
            </a:r>
            <a:endParaRPr lang="en-US" alt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0000"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Content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Finding Type Compatibility</a:t>
            </a:r>
            <a:endParaRPr lang="en-US" altLang="zh-CN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Finding Global Variable</a:t>
            </a:r>
            <a:endParaRPr lang="en-US" altLang="zh-CN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Finding Android Project</a:t>
            </a:r>
            <a:endParaRPr lang="en-US" altLang="zh-CN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DUI VS Class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en-US" altLang="zh-CN"/>
              <a:t>Finding Bugs Fixing Revision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Target of the query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Find out if two types are compatible.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Types: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Primitive type: 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en-US" altLang="zh-CN" sz="1800"/>
              <a:t>If one can be assigned by the other without casting.</a:t>
            </a:r>
            <a:endParaRPr lang="en-US" altLang="zh-CN" sz="1800"/>
          </a:p>
          <a:p>
            <a:pPr lvl="1">
              <a:lnSpc>
                <a:spcPct val="130000"/>
              </a:lnSpc>
            </a:pPr>
            <a:r>
              <a:rPr lang="en-US" altLang="zh-CN"/>
              <a:t>Class defined type: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en-US" altLang="zh-CN" sz="1800"/>
              <a:t>If two types are in the same inheritance hierarchy.</a:t>
            </a:r>
            <a:endParaRPr lang="en-US" altLang="zh-CN" sz="1800"/>
          </a:p>
          <a:p>
            <a:pPr lvl="1">
              <a:lnSpc>
                <a:spcPct val="130000"/>
              </a:lnSpc>
            </a:pPr>
            <a:r>
              <a:rPr lang="en-US" altLang="zh-CN">
                <a:sym typeface="+mn-ea"/>
              </a:rPr>
              <a:t>Array type:</a:t>
            </a:r>
            <a:endParaRPr lang="en-US" altLang="zh-CN">
              <a:sym typeface="+mn-ea"/>
            </a:endParaRPr>
          </a:p>
          <a:p>
            <a:pPr lvl="2">
              <a:lnSpc>
                <a:spcPct val="130000"/>
              </a:lnSpc>
            </a:pPr>
            <a:r>
              <a:rPr lang="en-US" altLang="zh-CN" sz="1800">
                <a:sym typeface="+mn-ea"/>
              </a:rPr>
              <a:t>The same with above two types.</a:t>
            </a:r>
            <a:endParaRPr lang="en-US" altLang="zh-CN" sz="18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zh-CN"/>
              <a:t>Library defined type and generic type excluded.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流程图: 可选过程 3"/>
          <p:cNvSpPr/>
          <p:nvPr/>
        </p:nvSpPr>
        <p:spPr>
          <a:xfrm>
            <a:off x="4584700" y="641350"/>
            <a:ext cx="2463800" cy="73850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Check the type</a:t>
            </a:r>
            <a:endParaRPr lang="zh-CN" altLang="en-US"/>
          </a:p>
        </p:txBody>
      </p:sp>
      <p:sp>
        <p:nvSpPr>
          <p:cNvPr id="5" name="流程图: 决策 4"/>
          <p:cNvSpPr/>
          <p:nvPr/>
        </p:nvSpPr>
        <p:spPr>
          <a:xfrm>
            <a:off x="9206865" y="1899285"/>
            <a:ext cx="2715260" cy="104330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Else</a:t>
            </a:r>
            <a:endParaRPr lang="en-US" altLang="zh-CN"/>
          </a:p>
        </p:txBody>
      </p:sp>
      <p:sp>
        <p:nvSpPr>
          <p:cNvPr id="6" name="流程图: 决策 5"/>
          <p:cNvSpPr/>
          <p:nvPr/>
        </p:nvSpPr>
        <p:spPr>
          <a:xfrm>
            <a:off x="3363595" y="1899285"/>
            <a:ext cx="2715260" cy="104330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If it is class defined?</a:t>
            </a:r>
            <a:endParaRPr lang="en-US" altLang="zh-CN"/>
          </a:p>
        </p:txBody>
      </p:sp>
      <p:sp>
        <p:nvSpPr>
          <p:cNvPr id="7" name="流程图: 决策 6"/>
          <p:cNvSpPr/>
          <p:nvPr/>
        </p:nvSpPr>
        <p:spPr>
          <a:xfrm>
            <a:off x="6330315" y="1899285"/>
            <a:ext cx="2715260" cy="104330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If it is array?</a:t>
            </a:r>
            <a:endParaRPr lang="en-US" altLang="zh-CN"/>
          </a:p>
        </p:txBody>
      </p:sp>
      <p:sp>
        <p:nvSpPr>
          <p:cNvPr id="8" name="流程图: 决策 7"/>
          <p:cNvSpPr/>
          <p:nvPr/>
        </p:nvSpPr>
        <p:spPr>
          <a:xfrm>
            <a:off x="504190" y="1899285"/>
            <a:ext cx="2715260" cy="104330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If it is primitive?</a:t>
            </a:r>
            <a:endParaRPr lang="en-US" altLang="zh-CN"/>
          </a:p>
        </p:txBody>
      </p:sp>
      <p:cxnSp>
        <p:nvCxnSpPr>
          <p:cNvPr id="9" name="直接箭头连接符 8"/>
          <p:cNvCxnSpPr>
            <a:endCxn id="8" idx="0"/>
          </p:cNvCxnSpPr>
          <p:nvPr/>
        </p:nvCxnSpPr>
        <p:spPr>
          <a:xfrm flipH="1">
            <a:off x="1861820" y="1198880"/>
            <a:ext cx="2705100" cy="7004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4" idx="2"/>
            <a:endCxn id="6" idx="0"/>
          </p:cNvCxnSpPr>
          <p:nvPr/>
        </p:nvCxnSpPr>
        <p:spPr>
          <a:xfrm flipH="1">
            <a:off x="4721225" y="1379855"/>
            <a:ext cx="1095375" cy="519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4" idx="2"/>
            <a:endCxn id="7" idx="0"/>
          </p:cNvCxnSpPr>
          <p:nvPr/>
        </p:nvCxnSpPr>
        <p:spPr>
          <a:xfrm>
            <a:off x="5816600" y="1379855"/>
            <a:ext cx="1871345" cy="519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endCxn id="5" idx="0"/>
          </p:cNvCxnSpPr>
          <p:nvPr/>
        </p:nvCxnSpPr>
        <p:spPr>
          <a:xfrm>
            <a:off x="7066280" y="1162685"/>
            <a:ext cx="3498215" cy="736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可选过程 12"/>
          <p:cNvSpPr/>
          <p:nvPr/>
        </p:nvSpPr>
        <p:spPr>
          <a:xfrm>
            <a:off x="629920" y="3822065"/>
            <a:ext cx="2463800" cy="73850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Obey the primitive rules</a:t>
            </a:r>
            <a:endParaRPr lang="en-US"/>
          </a:p>
        </p:txBody>
      </p:sp>
      <p:sp>
        <p:nvSpPr>
          <p:cNvPr id="14" name="流程图: 可选过程 13"/>
          <p:cNvSpPr/>
          <p:nvPr/>
        </p:nvSpPr>
        <p:spPr>
          <a:xfrm>
            <a:off x="3489325" y="3822065"/>
            <a:ext cx="2463800" cy="73850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Check super-type or sub-type</a:t>
            </a:r>
            <a:endParaRPr lang="en-US"/>
          </a:p>
        </p:txBody>
      </p:sp>
      <p:sp>
        <p:nvSpPr>
          <p:cNvPr id="15" name="流程图: 可选过程 14"/>
          <p:cNvSpPr/>
          <p:nvPr/>
        </p:nvSpPr>
        <p:spPr>
          <a:xfrm>
            <a:off x="6456045" y="3696335"/>
            <a:ext cx="2463800" cy="98996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Ignore bracket and compare the elements' type</a:t>
            </a:r>
            <a:endParaRPr lang="en-US" altLang="zh-CN"/>
          </a:p>
        </p:txBody>
      </p:sp>
      <p:sp>
        <p:nvSpPr>
          <p:cNvPr id="16" name="流程图: 可选过程 15"/>
          <p:cNvSpPr/>
          <p:nvPr/>
        </p:nvSpPr>
        <p:spPr>
          <a:xfrm>
            <a:off x="9351645" y="3822065"/>
            <a:ext cx="2463800" cy="738505"/>
          </a:xfrm>
          <a:prstGeom prst="flowChartAlternate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It must be library type or generic type</a:t>
            </a:r>
            <a:endParaRPr lang="en-US"/>
          </a:p>
        </p:txBody>
      </p:sp>
      <p:cxnSp>
        <p:nvCxnSpPr>
          <p:cNvPr id="17" name="直接箭头连接符 16"/>
          <p:cNvCxnSpPr>
            <a:stCxn id="8" idx="2"/>
            <a:endCxn id="13" idx="0"/>
          </p:cNvCxnSpPr>
          <p:nvPr/>
        </p:nvCxnSpPr>
        <p:spPr>
          <a:xfrm>
            <a:off x="1861820" y="2942590"/>
            <a:ext cx="0" cy="879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6" idx="2"/>
            <a:endCxn id="14" idx="0"/>
          </p:cNvCxnSpPr>
          <p:nvPr/>
        </p:nvCxnSpPr>
        <p:spPr>
          <a:xfrm>
            <a:off x="4721225" y="2942590"/>
            <a:ext cx="0" cy="879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7" idx="2"/>
            <a:endCxn id="15" idx="0"/>
          </p:cNvCxnSpPr>
          <p:nvPr/>
        </p:nvCxnSpPr>
        <p:spPr>
          <a:xfrm>
            <a:off x="7687945" y="2942590"/>
            <a:ext cx="0" cy="7537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5" idx="2"/>
            <a:endCxn id="16" idx="0"/>
          </p:cNvCxnSpPr>
          <p:nvPr/>
        </p:nvCxnSpPr>
        <p:spPr>
          <a:xfrm>
            <a:off x="10564495" y="2942590"/>
            <a:ext cx="19050" cy="879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First thing to do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70000"/>
              </a:lnSpc>
            </a:pPr>
            <a:r>
              <a:rPr lang="en-US" altLang="zh-CN"/>
              <a:t>A recursive visitor goes though whole project and create inheritance hierarchy:</a:t>
            </a:r>
            <a:endParaRPr lang="en-US" altLang="zh-CN"/>
          </a:p>
          <a:p>
            <a:pPr lvl="1">
              <a:lnSpc>
                <a:spcPct val="170000"/>
              </a:lnSpc>
            </a:pPr>
            <a:r>
              <a:rPr lang="en-US" altLang="zh-CN"/>
              <a:t>Like : Class A &lt; </a:t>
            </a:r>
            <a:r>
              <a:rPr lang="en-US" altLang="zh-CN">
                <a:sym typeface="+mn-ea"/>
              </a:rPr>
              <a:t>Class B &lt; Class C &lt; Class D &lt; Class E </a:t>
            </a:r>
            <a:endParaRPr lang="en-US" altLang="zh-CN">
              <a:sym typeface="+mn-ea"/>
            </a:endParaRPr>
          </a:p>
          <a:p>
            <a:pPr lvl="1">
              <a:lnSpc>
                <a:spcPct val="170000"/>
              </a:lnSpc>
            </a:pPr>
            <a:r>
              <a:rPr lang="en-US" altLang="zh-CN"/>
              <a:t>Where class A extends B, B extends C, .....</a:t>
            </a:r>
            <a:endParaRPr lang="en-US" altLang="zh-CN"/>
          </a:p>
          <a:p>
            <a:pPr lvl="1">
              <a:lnSpc>
                <a:spcPct val="170000"/>
              </a:lnSpc>
            </a:pPr>
            <a:r>
              <a:rPr lang="en-US" altLang="zh-CN"/>
              <a:t>Get </a:t>
            </a:r>
            <a:r>
              <a:rPr lang="en-US" altLang="zh-CN">
                <a:sym typeface="+mn-ea"/>
              </a:rPr>
              <a:t>inheritanceM</a:t>
            </a:r>
            <a:r>
              <a:rPr lang="en-US" altLang="zh-CN"/>
              <a:t>ap[A] = H</a:t>
            </a:r>
            <a:r>
              <a:rPr lang="en-US" altLang="zh-CN">
                <a:sym typeface="+mn-ea"/>
              </a:rPr>
              <a:t>ierarchy String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How to compare: primitive type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US" altLang="zh-CN" b="1" i="1"/>
              <a:t>Standard: full name and capitalized problem.</a:t>
            </a:r>
            <a:endParaRPr lang="en-US" altLang="zh-CN" b="1" i="1"/>
          </a:p>
          <a:p>
            <a:endParaRPr lang="en-US" altLang="zh-CN"/>
          </a:p>
          <a:p>
            <a:r>
              <a:rPr lang="en-US" altLang="zh-CN"/>
              <a:t>int: char / byte / int / short.</a:t>
            </a:r>
            <a:endParaRPr lang="en-US" altLang="zh-CN"/>
          </a:p>
          <a:p>
            <a:r>
              <a:rPr lang="en-US" altLang="zh-CN"/>
              <a:t>char: </a:t>
            </a:r>
            <a:r>
              <a:rPr lang="en-US" altLang="zh-CN">
                <a:sym typeface="+mn-ea"/>
              </a:rPr>
              <a:t>char.</a:t>
            </a:r>
            <a:endParaRPr lang="en-US" altLang="zh-CN">
              <a:sym typeface="+mn-ea"/>
            </a:endParaRPr>
          </a:p>
          <a:p>
            <a:r>
              <a:rPr lang="en-US" altLang="zh-CN"/>
              <a:t>byte: byte.</a:t>
            </a:r>
            <a:endParaRPr lang="en-US" altLang="zh-CN"/>
          </a:p>
          <a:p>
            <a:r>
              <a:rPr lang="en-US" altLang="zh-CN"/>
              <a:t>double: char / byte / int / short / double / long / float.</a:t>
            </a:r>
            <a:endParaRPr lang="en-US" altLang="zh-CN"/>
          </a:p>
          <a:p>
            <a:r>
              <a:rPr lang="en-US" altLang="zh-CN"/>
              <a:t>short: byte / short.</a:t>
            </a:r>
            <a:endParaRPr lang="en-US" altLang="zh-CN"/>
          </a:p>
          <a:p>
            <a:r>
              <a:rPr lang="en-US" altLang="zh-CN"/>
              <a:t>long: char / byte / int / short / long.</a:t>
            </a:r>
            <a:endParaRPr lang="en-US" altLang="zh-CN"/>
          </a:p>
          <a:p>
            <a:r>
              <a:rPr lang="en-US" altLang="zh-CN"/>
              <a:t>float: char / byte / int / short / long / float.</a:t>
            </a:r>
            <a:endParaRPr lang="en-US" altLang="zh-CN"/>
          </a:p>
          <a:p>
            <a:r>
              <a:rPr lang="en-US" altLang="zh-CN"/>
              <a:t>boolean: boolean.</a:t>
            </a:r>
            <a:endParaRPr lang="en-US" altLang="zh-CN"/>
          </a:p>
          <a:p>
            <a:r>
              <a:rPr lang="en-US" altLang="zh-CN"/>
              <a:t>String: String.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>
                <a:sym typeface="+mn-ea"/>
              </a:rPr>
              <a:t>How to compare: class defined type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20000"/>
              </a:lnSpc>
            </a:pPr>
            <a:r>
              <a:rPr lang="en-US" altLang="zh-CN">
                <a:sym typeface="+mn-ea"/>
              </a:rPr>
              <a:t>Finding the corresponding link1 in the inheritanceMap depending on the key (Argument 1):</a:t>
            </a:r>
            <a:endParaRPr lang="en-US" altLang="zh-CN"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/>
              <a:t>Check if argument 2 is in the link1: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If yes, Arg1 is sub-type of Arg2.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Else, find link2 of Arg2: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If yes, </a:t>
            </a:r>
            <a:r>
              <a:rPr lang="en-US" altLang="zh-CN">
                <a:sym typeface="+mn-ea"/>
              </a:rPr>
              <a:t>Arg2 is sub-type of Arg1.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en-US" altLang="zh-CN"/>
              <a:t>Else, these two types are not compatible.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Interesting issue and fixes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70000"/>
              </a:lnSpc>
            </a:pPr>
            <a:r>
              <a:rPr lang="en-US" altLang="zh-CN" b="1"/>
              <a:t>Infinite loop</a:t>
            </a:r>
            <a:endParaRPr lang="en-US" altLang="zh-CN" b="1"/>
          </a:p>
          <a:p>
            <a:pPr lvl="1">
              <a:lnSpc>
                <a:spcPct val="170000"/>
              </a:lnSpc>
            </a:pPr>
            <a:r>
              <a:rPr lang="en-US" altLang="zh-CN" b="1"/>
              <a:t>Where is the problem:</a:t>
            </a:r>
            <a:endParaRPr lang="en-US" altLang="zh-CN" b="1"/>
          </a:p>
          <a:p>
            <a:pPr lvl="2">
              <a:lnSpc>
                <a:spcPct val="170000"/>
              </a:lnSpc>
            </a:pPr>
            <a:r>
              <a:rPr lang="en-US" altLang="zh-CN" b="1"/>
              <a:t>Visitor inside a visitor.</a:t>
            </a:r>
            <a:endParaRPr lang="en-US" altLang="zh-CN" b="1"/>
          </a:p>
          <a:p>
            <a:pPr lvl="1">
              <a:lnSpc>
                <a:spcPct val="170000"/>
              </a:lnSpc>
            </a:pPr>
            <a:r>
              <a:rPr lang="en-US" altLang="zh-CN" b="1"/>
              <a:t>How to fix it:</a:t>
            </a:r>
            <a:endParaRPr lang="en-US" altLang="zh-CN" b="1"/>
          </a:p>
          <a:p>
            <a:pPr lvl="2">
              <a:lnSpc>
                <a:spcPct val="170000"/>
              </a:lnSpc>
            </a:pPr>
            <a:r>
              <a:rPr lang="en-US" altLang="zh-CN" b="1"/>
              <a:t>Usage of “stop”.</a:t>
            </a:r>
            <a:endParaRPr lang="en-US" altLang="zh-CN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Finding Global Variable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30000"/>
              </a:lnSpc>
            </a:pPr>
            <a:r>
              <a:rPr lang="en-US" altLang="zh-CN"/>
              <a:t>Target of The Query:</a:t>
            </a: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Finding global variables from the data set.</a:t>
            </a:r>
            <a:endParaRPr lang="en-US" altLang="zh-CN"/>
          </a:p>
          <a:p>
            <a:pPr lvl="1">
              <a:lnSpc>
                <a:spcPct val="130000"/>
              </a:lnSpc>
            </a:pPr>
            <a:endParaRPr lang="en-US" altLang="zh-CN"/>
          </a:p>
          <a:p>
            <a:pPr lvl="1">
              <a:lnSpc>
                <a:spcPct val="130000"/>
              </a:lnSpc>
            </a:pPr>
            <a:r>
              <a:rPr lang="en-US" altLang="zh-CN"/>
              <a:t>Local Set:</a:t>
            </a:r>
            <a:endParaRPr lang="en-US" altLang="zh-CN"/>
          </a:p>
          <a:p>
            <a:pPr lvl="2">
              <a:lnSpc>
                <a:spcPct val="130000"/>
              </a:lnSpc>
            </a:pPr>
            <a:r>
              <a:rPr lang="en-US" altLang="zh-CN" sz="1800"/>
              <a:t>Super Class Fields:</a:t>
            </a:r>
            <a:r>
              <a:rPr lang="en-US" altLang="zh-CN">
                <a:sym typeface="+mn-ea"/>
              </a:rPr>
              <a:t>The variable declared at super class' fields.</a:t>
            </a:r>
            <a:endParaRPr lang="en-US" altLang="zh-CN">
              <a:sym typeface="+mn-ea"/>
            </a:endParaRPr>
          </a:p>
          <a:p>
            <a:pPr lvl="2">
              <a:lnSpc>
                <a:spcPct val="130000"/>
              </a:lnSpc>
            </a:pPr>
            <a:r>
              <a:rPr lang="en-US" altLang="zh-CN" sz="1800"/>
              <a:t>Local Fields: The variable declared at fields</a:t>
            </a:r>
            <a:endParaRPr lang="en-US" altLang="zh-CN" sz="1800"/>
          </a:p>
          <a:p>
            <a:pPr lvl="2">
              <a:lnSpc>
                <a:spcPct val="130000"/>
              </a:lnSpc>
            </a:pPr>
            <a:r>
              <a:rPr lang="en-US" altLang="zh-CN" sz="1800"/>
              <a:t>Method Arguments: </a:t>
            </a:r>
            <a:r>
              <a:rPr lang="en-US" altLang="zh-CN">
                <a:sym typeface="+mn-ea"/>
              </a:rPr>
              <a:t>The variable appeared at method arguments</a:t>
            </a:r>
            <a:endParaRPr lang="en-US" altLang="zh-CN" sz="1800"/>
          </a:p>
          <a:p>
            <a:pPr lvl="2">
              <a:lnSpc>
                <a:spcPct val="130000"/>
              </a:lnSpc>
            </a:pPr>
            <a:r>
              <a:rPr lang="en-US" altLang="zh-CN" sz="1800"/>
              <a:t>Local Variables: Which is declared within the method.</a:t>
            </a:r>
            <a:endParaRPr lang="en-US" altLang="zh-CN" sz="1800"/>
          </a:p>
          <a:p>
            <a:pPr marL="457200" lvl="1" indent="0">
              <a:buNone/>
            </a:pPr>
            <a:endParaRPr lang="en-US" altLang="zh-CN"/>
          </a:p>
          <a:p>
            <a:pPr lvl="0"/>
            <a:endParaRPr lang="en-US" altLang="zh-C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280*i*0"/>
  <p:tag name="KSO_WM_TEMPLATE_CATEGORY" val="custom"/>
  <p:tag name="KSO_WM_TEMPLATE_INDEX" val="162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280*i*1"/>
  <p:tag name="KSO_WM_TEMPLATE_CATEGORY" val="custom"/>
  <p:tag name="KSO_WM_TEMPLATE_INDEX" val="162"/>
</p:tagLst>
</file>

<file path=ppt/tags/tag3.xml><?xml version="1.0" encoding="utf-8"?>
<p:tagLst xmlns:p="http://schemas.openxmlformats.org/presentationml/2006/main">
  <p:tag name="KSO_WM_TAG_VERSION" val="1.0"/>
  <p:tag name="KSO_WM_TEMPLATE_CATEGORY" val="custom"/>
  <p:tag name="KSO_WM_TEMPLATE_INDEX" val="160446"/>
</p:tagLst>
</file>

<file path=ppt/tags/tag4.xml><?xml version="1.0" encoding="utf-8"?>
<p:tagLst xmlns:p="http://schemas.openxmlformats.org/presentationml/2006/main">
  <p:tag name="KSO_WM_TAG_VERSION" val="1.0"/>
  <p:tag name="KSO_WM_TEMPLATE_CATEGORY" val="custom"/>
  <p:tag name="KSO_WM_TEMPLATE_INDEX" val="160446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6"/>
  <p:tag name="KSO_WM_UNIT_TYPE" val="a"/>
  <p:tag name="KSO_WM_UNIT_INDEX" val="1"/>
  <p:tag name="KSO_WM_UNIT_ID" val="custom160446_1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6"/>
  <p:tag name="KSO_WM_UNIT_TYPE" val="b"/>
  <p:tag name="KSO_WM_UNIT_INDEX" val="1"/>
  <p:tag name="KSO_WM_UNIT_ID" val="custom160446_1*b*1"/>
  <p:tag name="KSO_WM_UNIT_CLEAR" val="1"/>
  <p:tag name="KSO_WM_UNIT_LAYERLEVEL" val="1"/>
  <p:tag name="KSO_WM_UNIT_VALUE" val="3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.xml><?xml version="1.0" encoding="utf-8"?>
<p:tagLst xmlns:p="http://schemas.openxmlformats.org/presentationml/2006/main">
  <p:tag name="KSO_WM_TEMPLATE_THUMBS_INDEX" val="1、8、12、16、19、21、25、28、29"/>
  <p:tag name="KSO_WM_TEMPLATE_CATEGORY" val="custom"/>
  <p:tag name="KSO_WM_TEMPLATE_INDEX" val="160446"/>
  <p:tag name="KSO_WM_TAG_VERSION" val="1.0"/>
  <p:tag name="KSO_WM_SLIDE_ID" val="custom160446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heme/theme1.xml><?xml version="1.0" encoding="utf-8"?>
<a:theme xmlns:a="http://schemas.openxmlformats.org/drawingml/2006/main" name="1_A000120140530A78PPBG">
  <a:themeElements>
    <a:clrScheme name="160162.162">
      <a:dk1>
        <a:srgbClr val="3D3F41"/>
      </a:dk1>
      <a:lt1>
        <a:srgbClr val="FFFFFF"/>
      </a:lt1>
      <a:dk2>
        <a:srgbClr val="3D3F41"/>
      </a:dk2>
      <a:lt2>
        <a:srgbClr val="FFFFFF"/>
      </a:lt2>
      <a:accent1>
        <a:srgbClr val="4F5A71"/>
      </a:accent1>
      <a:accent2>
        <a:srgbClr val="6A8F94"/>
      </a:accent2>
      <a:accent3>
        <a:srgbClr val="4E6363"/>
      </a:accent3>
      <a:accent4>
        <a:srgbClr val="8B695B"/>
      </a:accent4>
      <a:accent5>
        <a:srgbClr val="B2C6D2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4243</Words>
  <Application>WPS 演示</Application>
  <PresentationFormat>宽屏</PresentationFormat>
  <Paragraphs>220</Paragraphs>
  <Slides>18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1_A000120140530A78PPBG</vt:lpstr>
      <vt:lpstr>PowerPoint 演示文稿</vt:lpstr>
      <vt:lpstr>Content</vt:lpstr>
      <vt:lpstr>Target of the query</vt:lpstr>
      <vt:lpstr>PowerPoint 演示文稿</vt:lpstr>
      <vt:lpstr>First thing to do</vt:lpstr>
      <vt:lpstr>How to compare: primitive type</vt:lpstr>
      <vt:lpstr>How to compare: class defined type</vt:lpstr>
      <vt:lpstr>Interesting issue and fixes</vt:lpstr>
      <vt:lpstr>Finding Global Variable</vt:lpstr>
      <vt:lpstr>PowerPoint 演示文稿</vt:lpstr>
      <vt:lpstr>How to achieve the target</vt:lpstr>
      <vt:lpstr>Finding Android Projects</vt:lpstr>
      <vt:lpstr>How to achieve target</vt:lpstr>
      <vt:lpstr>Outcomes</vt:lpstr>
      <vt:lpstr>Other projects</vt:lpstr>
      <vt:lpstr>Scale</vt:lpstr>
      <vt:lpstr>Other projects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shangxuanhan</dc:creator>
  <cp:lastModifiedBy>shangxuanhan</cp:lastModifiedBy>
  <cp:revision>8</cp:revision>
  <dcterms:created xsi:type="dcterms:W3CDTF">2016-07-05T18:27:00Z</dcterms:created>
  <dcterms:modified xsi:type="dcterms:W3CDTF">2016-07-09T04:35:19Z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